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269" r:id="rId4"/>
    <p:sldId id="267" r:id="rId5"/>
    <p:sldId id="275" r:id="rId6"/>
    <p:sldId id="277" r:id="rId7"/>
    <p:sldId id="273" r:id="rId8"/>
    <p:sldId id="270" r:id="rId9"/>
    <p:sldId id="278" r:id="rId1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CC"/>
    <a:srgbClr val="AED7F0"/>
    <a:srgbClr val="BBE0E3"/>
    <a:srgbClr val="3333CC"/>
    <a:srgbClr val="3333FF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4"/>
    <p:restoredTop sz="94660"/>
  </p:normalViewPr>
  <p:slideViewPr>
    <p:cSldViewPr showGuides="1"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53035" y="381635"/>
            <a:ext cx="89852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atin typeface="HP001 5 hàng 1 ô ly" panose="020B0603050302020204" charset="0"/>
                <a:cs typeface="HP001 5 hàng 1 ô ly" panose="020B0603050302020204" charset="0"/>
              </a:rPr>
              <a:t>Thứ tư, ngày 26 tháng 1 năm 2022</a:t>
            </a:r>
            <a:endParaRPr lang="en-US" sz="3600"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898650" y="990600"/>
            <a:ext cx="53460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600">
                <a:latin typeface="HP001 5 hàng 1 ô ly" panose="020B0603050302020204" charset="0"/>
                <a:cs typeface="HP001 5 hàng 1 ô ly" panose="020B0603050302020204" charset="0"/>
              </a:rPr>
              <a:t>Toán </a:t>
            </a:r>
            <a:endParaRPr lang="en-US" sz="3600"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819400" y="1635760"/>
            <a:ext cx="41827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600">
                <a:solidFill>
                  <a:srgbClr val="FF0000"/>
                </a:solidFill>
                <a:latin typeface="HP001 5 hàng 1 ô ly" panose="020B0603050302020204" charset="0"/>
                <a:cs typeface="HP001 5 hàng 1 ô ly" panose="020B0603050302020204" charset="0"/>
              </a:rPr>
              <a:t>Hình bình hành</a:t>
            </a:r>
            <a:endParaRPr lang="en-US" sz="3600">
              <a:solidFill>
                <a:srgbClr val="FF0000"/>
              </a:solidFill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269875" y="1055688"/>
          <a:ext cx="4719638" cy="2590800"/>
        </p:xfrm>
        <a:graphic>
          <a:graphicData uri="http://schemas.openxmlformats.org/drawingml/2006/table">
            <a:tbl>
              <a:tblPr/>
              <a:tblGrid>
                <a:gridCol w="473075"/>
                <a:gridCol w="468313"/>
                <a:gridCol w="476250"/>
                <a:gridCol w="469900"/>
                <a:gridCol w="511175"/>
                <a:gridCol w="433387"/>
                <a:gridCol w="471488"/>
                <a:gridCol w="474662"/>
                <a:gridCol w="468313"/>
                <a:gridCol w="473075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66" name="Text Box 70"/>
          <p:cNvSpPr txBox="1"/>
          <p:nvPr/>
        </p:nvSpPr>
        <p:spPr>
          <a:xfrm>
            <a:off x="309563" y="1452563"/>
            <a:ext cx="32353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20551" name="Line 71"/>
          <p:cNvSpPr/>
          <p:nvPr/>
        </p:nvSpPr>
        <p:spPr>
          <a:xfrm flipV="1">
            <a:off x="769938" y="3113088"/>
            <a:ext cx="2813050" cy="9525"/>
          </a:xfrm>
          <a:prstGeom prst="line">
            <a:avLst/>
          </a:prstGeom>
          <a:ln w="635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52" name="Line 72"/>
          <p:cNvSpPr/>
          <p:nvPr/>
        </p:nvSpPr>
        <p:spPr>
          <a:xfrm>
            <a:off x="1684338" y="1589088"/>
            <a:ext cx="2789237" cy="0"/>
          </a:xfrm>
          <a:prstGeom prst="line">
            <a:avLst/>
          </a:prstGeom>
          <a:ln w="635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53" name="Line 73"/>
          <p:cNvSpPr/>
          <p:nvPr/>
        </p:nvSpPr>
        <p:spPr>
          <a:xfrm flipH="1">
            <a:off x="769938" y="1589088"/>
            <a:ext cx="914400" cy="1524000"/>
          </a:xfrm>
          <a:prstGeom prst="line">
            <a:avLst/>
          </a:prstGeom>
          <a:ln w="635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54" name="Line 74"/>
          <p:cNvSpPr/>
          <p:nvPr/>
        </p:nvSpPr>
        <p:spPr>
          <a:xfrm flipH="1">
            <a:off x="3582988" y="1589088"/>
            <a:ext cx="914400" cy="1536700"/>
          </a:xfrm>
          <a:prstGeom prst="line">
            <a:avLst/>
          </a:prstGeom>
          <a:ln w="635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55" name="Line 75"/>
          <p:cNvSpPr/>
          <p:nvPr/>
        </p:nvSpPr>
        <p:spPr>
          <a:xfrm flipH="1">
            <a:off x="276225" y="1579563"/>
            <a:ext cx="1189038" cy="9525"/>
          </a:xfrm>
          <a:prstGeom prst="line">
            <a:avLst/>
          </a:prstGeom>
          <a:ln w="381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556" name="Line 76"/>
          <p:cNvSpPr/>
          <p:nvPr/>
        </p:nvSpPr>
        <p:spPr>
          <a:xfrm flipH="1">
            <a:off x="250825" y="3124200"/>
            <a:ext cx="390525" cy="3175"/>
          </a:xfrm>
          <a:prstGeom prst="line">
            <a:avLst/>
          </a:prstGeom>
          <a:ln w="381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557" name="Line 77"/>
          <p:cNvSpPr/>
          <p:nvPr/>
        </p:nvSpPr>
        <p:spPr>
          <a:xfrm flipH="1">
            <a:off x="4497388" y="1574800"/>
            <a:ext cx="334962" cy="7938"/>
          </a:xfrm>
          <a:prstGeom prst="line">
            <a:avLst/>
          </a:prstGeom>
          <a:ln w="381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558" name="Line 78"/>
          <p:cNvSpPr/>
          <p:nvPr/>
        </p:nvSpPr>
        <p:spPr>
          <a:xfrm flipH="1">
            <a:off x="3582988" y="3113088"/>
            <a:ext cx="1336675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559" name="Text Box 79"/>
          <p:cNvSpPr txBox="1"/>
          <p:nvPr/>
        </p:nvSpPr>
        <p:spPr>
          <a:xfrm>
            <a:off x="1262063" y="1131888"/>
            <a:ext cx="3476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A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560" name="Text Box 80"/>
          <p:cNvSpPr txBox="1"/>
          <p:nvPr/>
        </p:nvSpPr>
        <p:spPr>
          <a:xfrm>
            <a:off x="4629150" y="1208088"/>
            <a:ext cx="34607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B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561" name="Text Box 81"/>
          <p:cNvSpPr txBox="1"/>
          <p:nvPr/>
        </p:nvSpPr>
        <p:spPr>
          <a:xfrm>
            <a:off x="3513138" y="3113088"/>
            <a:ext cx="3444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C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562" name="Text Box 82"/>
          <p:cNvSpPr txBox="1"/>
          <p:nvPr/>
        </p:nvSpPr>
        <p:spPr>
          <a:xfrm>
            <a:off x="487363" y="3189288"/>
            <a:ext cx="3476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D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563" name="Rectangle 83"/>
          <p:cNvSpPr/>
          <p:nvPr/>
        </p:nvSpPr>
        <p:spPr>
          <a:xfrm>
            <a:off x="-104775" y="4351338"/>
            <a:ext cx="4781550" cy="1647825"/>
          </a:xfrm>
          <a:prstGeom prst="rect">
            <a:avLst/>
          </a:prstGeom>
          <a:noFill/>
          <a:ln w="9525">
            <a:noFill/>
          </a:ln>
        </p:spPr>
        <p:txBody>
          <a:bodyPr lIns="91427" tIns="45713" rIns="91427" bIns="45713"/>
          <a:p>
            <a:pPr algn="ctr" eaLnBrk="0" hangingPunct="0"/>
            <a:r>
              <a:rPr sz="2400" b="1" dirty="0">
                <a:latin typeface="Times New Roman" panose="02020603050405020304" pitchFamily="18" charset="0"/>
              </a:rPr>
              <a:t>AB và DC là hai cạnh đối diện </a:t>
            </a:r>
            <a:endParaRPr sz="2400" b="1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sz="2400" b="1" dirty="0">
                <a:latin typeface="Times New Roman" panose="02020603050405020304" pitchFamily="18" charset="0"/>
              </a:rPr>
              <a:t>Cạnh AB                  với cạnh DC</a:t>
            </a:r>
            <a:endParaRPr sz="2400" b="1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sz="2400" b="1" dirty="0">
                <a:latin typeface="Times New Roman" panose="02020603050405020304" pitchFamily="18" charset="0"/>
              </a:rPr>
              <a:t>AB     DC </a:t>
            </a:r>
            <a:endParaRPr sz="2400" b="1" dirty="0">
              <a:latin typeface="Times New Roman" panose="02020603050405020304" pitchFamily="18" charset="0"/>
            </a:endParaRPr>
          </a:p>
        </p:txBody>
      </p:sp>
      <p:sp>
        <p:nvSpPr>
          <p:cNvPr id="20564" name="Rectangle 84"/>
          <p:cNvSpPr/>
          <p:nvPr/>
        </p:nvSpPr>
        <p:spPr>
          <a:xfrm>
            <a:off x="4497388" y="4351338"/>
            <a:ext cx="4713287" cy="1724025"/>
          </a:xfrm>
          <a:prstGeom prst="rect">
            <a:avLst/>
          </a:prstGeom>
          <a:noFill/>
          <a:ln w="9525">
            <a:noFill/>
          </a:ln>
        </p:spPr>
        <p:txBody>
          <a:bodyPr lIns="91427" tIns="45713" rIns="91427" bIns="45713"/>
          <a:p>
            <a:pPr algn="ctr" eaLnBrk="0" hangingPunct="0"/>
            <a:r>
              <a:rPr sz="2400" b="1" dirty="0">
                <a:latin typeface="Times New Roman" panose="02020603050405020304" pitchFamily="18" charset="0"/>
              </a:rPr>
              <a:t>AD và BC là hai cạnh đối diện</a:t>
            </a:r>
            <a:endParaRPr sz="2400" b="1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sz="2400" b="1" dirty="0">
                <a:latin typeface="Times New Roman" panose="02020603050405020304" pitchFamily="18" charset="0"/>
              </a:rPr>
              <a:t>Cạnh AD                  với cạnh BC</a:t>
            </a:r>
            <a:endParaRPr sz="2400" b="1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sz="2400" b="1" dirty="0">
                <a:latin typeface="Times New Roman" panose="02020603050405020304" pitchFamily="18" charset="0"/>
              </a:rPr>
              <a:t>AD     BC</a:t>
            </a:r>
            <a:endParaRPr sz="2400" b="1" dirty="0">
              <a:latin typeface="Times New Roman" panose="02020603050405020304" pitchFamily="18" charset="0"/>
            </a:endParaRPr>
          </a:p>
        </p:txBody>
      </p:sp>
      <p:sp>
        <p:nvSpPr>
          <p:cNvPr id="20565" name="Line 85"/>
          <p:cNvSpPr/>
          <p:nvPr/>
        </p:nvSpPr>
        <p:spPr>
          <a:xfrm>
            <a:off x="4572000" y="4451350"/>
            <a:ext cx="0" cy="1219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66" name="Text Box 86"/>
          <p:cNvSpPr txBox="1"/>
          <p:nvPr/>
        </p:nvSpPr>
        <p:spPr>
          <a:xfrm>
            <a:off x="152400" y="5867400"/>
            <a:ext cx="8839200" cy="41275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3333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Hình bình hành có hai cặp cạnh đối diện song song và bằng nhau</a:t>
            </a:r>
            <a:endParaRPr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67" name="Text Box 87"/>
          <p:cNvSpPr txBox="1"/>
          <p:nvPr/>
        </p:nvSpPr>
        <p:spPr>
          <a:xfrm>
            <a:off x="800100" y="4713288"/>
            <a:ext cx="2532063" cy="45720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song song</a:t>
            </a:r>
            <a:endParaRPr sz="2400" b="1" dirty="0">
              <a:latin typeface="Times New Roman" panose="02020603050405020304" pitchFamily="18" charset="0"/>
            </a:endParaRPr>
          </a:p>
        </p:txBody>
      </p:sp>
      <p:sp>
        <p:nvSpPr>
          <p:cNvPr id="20568" name="Text Box 88"/>
          <p:cNvSpPr txBox="1"/>
          <p:nvPr/>
        </p:nvSpPr>
        <p:spPr>
          <a:xfrm>
            <a:off x="5376863" y="4713288"/>
            <a:ext cx="2532062" cy="45720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song song</a:t>
            </a:r>
            <a:endParaRPr sz="2400" b="1" dirty="0">
              <a:latin typeface="Times New Roman" panose="02020603050405020304" pitchFamily="18" charset="0"/>
            </a:endParaRPr>
          </a:p>
        </p:txBody>
      </p:sp>
      <p:sp>
        <p:nvSpPr>
          <p:cNvPr id="20569" name="Text Box 89"/>
          <p:cNvSpPr txBox="1"/>
          <p:nvPr/>
        </p:nvSpPr>
        <p:spPr>
          <a:xfrm>
            <a:off x="1898650" y="5094288"/>
            <a:ext cx="774700" cy="519112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b="1" dirty="0">
                <a:latin typeface="Times New Roman" panose="02020603050405020304" pitchFamily="18" charset="0"/>
              </a:rPr>
              <a:t>=</a:t>
            </a:r>
            <a:endParaRPr b="1" dirty="0">
              <a:latin typeface="Times New Roman" panose="02020603050405020304" pitchFamily="18" charset="0"/>
            </a:endParaRPr>
          </a:p>
        </p:txBody>
      </p:sp>
      <p:sp>
        <p:nvSpPr>
          <p:cNvPr id="20570" name="Text Box 90"/>
          <p:cNvSpPr txBox="1"/>
          <p:nvPr/>
        </p:nvSpPr>
        <p:spPr>
          <a:xfrm>
            <a:off x="6488113" y="5094288"/>
            <a:ext cx="774700" cy="519112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b="1" dirty="0">
                <a:latin typeface="Times New Roman" panose="02020603050405020304" pitchFamily="18" charset="0"/>
              </a:rPr>
              <a:t>=</a:t>
            </a:r>
            <a:endParaRPr b="1" dirty="0">
              <a:latin typeface="Times New Roman" panose="02020603050405020304" pitchFamily="18" charset="0"/>
            </a:endParaRPr>
          </a:p>
        </p:txBody>
      </p:sp>
      <p:sp>
        <p:nvSpPr>
          <p:cNvPr id="20571" name="Text Box 91"/>
          <p:cNvSpPr txBox="1"/>
          <p:nvPr/>
        </p:nvSpPr>
        <p:spPr>
          <a:xfrm>
            <a:off x="0" y="3824288"/>
            <a:ext cx="4495800" cy="519112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b="1" dirty="0">
                <a:solidFill>
                  <a:srgbClr val="0033CC"/>
                </a:solidFill>
                <a:latin typeface="Times New Roman" panose="02020603050405020304" pitchFamily="18" charset="0"/>
              </a:rPr>
              <a:t>Hình bình hành ABCD có:</a:t>
            </a:r>
            <a:endParaRPr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72" name="Line 92"/>
          <p:cNvSpPr/>
          <p:nvPr/>
        </p:nvSpPr>
        <p:spPr>
          <a:xfrm flipH="1">
            <a:off x="1684338" y="1055688"/>
            <a:ext cx="319087" cy="533400"/>
          </a:xfrm>
          <a:prstGeom prst="line">
            <a:avLst/>
          </a:prstGeom>
          <a:ln w="38100" cap="flat" cmpd="sng">
            <a:solidFill>
              <a:srgbClr val="0033CC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573" name="Line 93"/>
          <p:cNvSpPr/>
          <p:nvPr/>
        </p:nvSpPr>
        <p:spPr>
          <a:xfrm flipH="1">
            <a:off x="412750" y="3132138"/>
            <a:ext cx="320675" cy="533400"/>
          </a:xfrm>
          <a:prstGeom prst="line">
            <a:avLst/>
          </a:prstGeom>
          <a:ln w="38100" cap="flat" cmpd="sng">
            <a:solidFill>
              <a:srgbClr val="0033CC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574" name="Line 94"/>
          <p:cNvSpPr/>
          <p:nvPr/>
        </p:nvSpPr>
        <p:spPr>
          <a:xfrm flipH="1">
            <a:off x="4510088" y="1069975"/>
            <a:ext cx="319087" cy="533400"/>
          </a:xfrm>
          <a:prstGeom prst="line">
            <a:avLst/>
          </a:prstGeom>
          <a:ln w="38100" cap="flat" cmpd="sng">
            <a:solidFill>
              <a:srgbClr val="0033CC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575" name="Line 95"/>
          <p:cNvSpPr/>
          <p:nvPr/>
        </p:nvSpPr>
        <p:spPr>
          <a:xfrm flipH="1">
            <a:off x="3240088" y="3146425"/>
            <a:ext cx="319087" cy="533400"/>
          </a:xfrm>
          <a:prstGeom prst="line">
            <a:avLst/>
          </a:prstGeom>
          <a:ln w="38100" cap="flat" cmpd="sng">
            <a:solidFill>
              <a:srgbClr val="0033CC"/>
            </a:solidFill>
            <a:prstDash val="dash"/>
            <a:headEnd type="none" w="med" len="med"/>
            <a:tailEnd type="none" w="med" len="med"/>
          </a:ln>
        </p:spPr>
      </p:sp>
      <p:grpSp>
        <p:nvGrpSpPr>
          <p:cNvPr id="2" name="Group 96"/>
          <p:cNvGrpSpPr/>
          <p:nvPr/>
        </p:nvGrpSpPr>
        <p:grpSpPr>
          <a:xfrm rot="-5562678">
            <a:off x="-1466850" y="-3163887"/>
            <a:ext cx="9815513" cy="5227637"/>
            <a:chOff x="1061" y="2468"/>
            <a:chExt cx="4834" cy="2800"/>
          </a:xfrm>
        </p:grpSpPr>
        <p:sp>
          <p:nvSpPr>
            <p:cNvPr id="4205" name="Rectangle 97"/>
            <p:cNvSpPr/>
            <p:nvPr/>
          </p:nvSpPr>
          <p:spPr>
            <a:xfrm rot="2114198">
              <a:off x="1061" y="3686"/>
              <a:ext cx="4834" cy="590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dirty="0">
                <a:latin typeface="Times New Roman" panose="02020603050405020304" pitchFamily="18" charset="0"/>
              </a:endParaRPr>
            </a:p>
          </p:txBody>
        </p:sp>
        <p:grpSp>
          <p:nvGrpSpPr>
            <p:cNvPr id="4206" name="Group 98"/>
            <p:cNvGrpSpPr/>
            <p:nvPr/>
          </p:nvGrpSpPr>
          <p:grpSpPr>
            <a:xfrm rot="2114198">
              <a:off x="1645" y="2511"/>
              <a:ext cx="454" cy="181"/>
              <a:chOff x="2154" y="3339"/>
              <a:chExt cx="454" cy="181"/>
            </a:xfrm>
          </p:grpSpPr>
          <p:sp>
            <p:nvSpPr>
              <p:cNvPr id="4340" name="Line 99"/>
              <p:cNvSpPr/>
              <p:nvPr/>
            </p:nvSpPr>
            <p:spPr>
              <a:xfrm>
                <a:off x="2154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1" name="Line 100"/>
              <p:cNvSpPr/>
              <p:nvPr/>
            </p:nvSpPr>
            <p:spPr>
              <a:xfrm>
                <a:off x="2200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2" name="Line 101"/>
              <p:cNvSpPr/>
              <p:nvPr/>
            </p:nvSpPr>
            <p:spPr>
              <a:xfrm>
                <a:off x="2154" y="3339"/>
                <a:ext cx="45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3" name="Line 102"/>
              <p:cNvSpPr/>
              <p:nvPr/>
            </p:nvSpPr>
            <p:spPr>
              <a:xfrm>
                <a:off x="2245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4" name="Line 103"/>
              <p:cNvSpPr/>
              <p:nvPr/>
            </p:nvSpPr>
            <p:spPr>
              <a:xfrm>
                <a:off x="229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5" name="Line 104"/>
              <p:cNvSpPr/>
              <p:nvPr/>
            </p:nvSpPr>
            <p:spPr>
              <a:xfrm>
                <a:off x="233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6" name="Line 105"/>
              <p:cNvSpPr/>
              <p:nvPr/>
            </p:nvSpPr>
            <p:spPr>
              <a:xfrm>
                <a:off x="2381" y="3339"/>
                <a:ext cx="0" cy="13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7" name="Line 106"/>
              <p:cNvSpPr/>
              <p:nvPr/>
            </p:nvSpPr>
            <p:spPr>
              <a:xfrm>
                <a:off x="242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8" name="Line 107"/>
              <p:cNvSpPr/>
              <p:nvPr/>
            </p:nvSpPr>
            <p:spPr>
              <a:xfrm>
                <a:off x="247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49" name="Line 108"/>
              <p:cNvSpPr/>
              <p:nvPr/>
            </p:nvSpPr>
            <p:spPr>
              <a:xfrm>
                <a:off x="2517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50" name="Line 109"/>
              <p:cNvSpPr/>
              <p:nvPr/>
            </p:nvSpPr>
            <p:spPr>
              <a:xfrm>
                <a:off x="2562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51" name="Line 110"/>
              <p:cNvSpPr/>
              <p:nvPr/>
            </p:nvSpPr>
            <p:spPr>
              <a:xfrm>
                <a:off x="2608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4207" name="Group 111"/>
            <p:cNvGrpSpPr/>
            <p:nvPr/>
          </p:nvGrpSpPr>
          <p:grpSpPr>
            <a:xfrm rot="2114198">
              <a:off x="2021" y="2769"/>
              <a:ext cx="454" cy="181"/>
              <a:chOff x="2154" y="3339"/>
              <a:chExt cx="454" cy="181"/>
            </a:xfrm>
          </p:grpSpPr>
          <p:sp>
            <p:nvSpPr>
              <p:cNvPr id="4328" name="Line 112"/>
              <p:cNvSpPr/>
              <p:nvPr/>
            </p:nvSpPr>
            <p:spPr>
              <a:xfrm>
                <a:off x="2154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9" name="Line 113"/>
              <p:cNvSpPr/>
              <p:nvPr/>
            </p:nvSpPr>
            <p:spPr>
              <a:xfrm>
                <a:off x="2200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0" name="Line 114"/>
              <p:cNvSpPr/>
              <p:nvPr/>
            </p:nvSpPr>
            <p:spPr>
              <a:xfrm>
                <a:off x="2154" y="3339"/>
                <a:ext cx="45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1" name="Line 115"/>
              <p:cNvSpPr/>
              <p:nvPr/>
            </p:nvSpPr>
            <p:spPr>
              <a:xfrm>
                <a:off x="2245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2" name="Line 116"/>
              <p:cNvSpPr/>
              <p:nvPr/>
            </p:nvSpPr>
            <p:spPr>
              <a:xfrm>
                <a:off x="229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3" name="Line 117"/>
              <p:cNvSpPr/>
              <p:nvPr/>
            </p:nvSpPr>
            <p:spPr>
              <a:xfrm>
                <a:off x="233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4" name="Line 118"/>
              <p:cNvSpPr/>
              <p:nvPr/>
            </p:nvSpPr>
            <p:spPr>
              <a:xfrm>
                <a:off x="2381" y="3339"/>
                <a:ext cx="0" cy="13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5" name="Line 119"/>
              <p:cNvSpPr/>
              <p:nvPr/>
            </p:nvSpPr>
            <p:spPr>
              <a:xfrm>
                <a:off x="242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6" name="Line 120"/>
              <p:cNvSpPr/>
              <p:nvPr/>
            </p:nvSpPr>
            <p:spPr>
              <a:xfrm>
                <a:off x="247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7" name="Line 121"/>
              <p:cNvSpPr/>
              <p:nvPr/>
            </p:nvSpPr>
            <p:spPr>
              <a:xfrm>
                <a:off x="2517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8" name="Line 122"/>
              <p:cNvSpPr/>
              <p:nvPr/>
            </p:nvSpPr>
            <p:spPr>
              <a:xfrm>
                <a:off x="2562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39" name="Line 123"/>
              <p:cNvSpPr/>
              <p:nvPr/>
            </p:nvSpPr>
            <p:spPr>
              <a:xfrm>
                <a:off x="2608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4208" name="Group 124"/>
            <p:cNvGrpSpPr/>
            <p:nvPr/>
          </p:nvGrpSpPr>
          <p:grpSpPr>
            <a:xfrm rot="2114198">
              <a:off x="2392" y="3031"/>
              <a:ext cx="454" cy="181"/>
              <a:chOff x="2154" y="3339"/>
              <a:chExt cx="454" cy="181"/>
            </a:xfrm>
          </p:grpSpPr>
          <p:sp>
            <p:nvSpPr>
              <p:cNvPr id="4316" name="Line 125"/>
              <p:cNvSpPr/>
              <p:nvPr/>
            </p:nvSpPr>
            <p:spPr>
              <a:xfrm>
                <a:off x="2154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7" name="Line 126"/>
              <p:cNvSpPr/>
              <p:nvPr/>
            </p:nvSpPr>
            <p:spPr>
              <a:xfrm>
                <a:off x="2200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8" name="Line 127"/>
              <p:cNvSpPr/>
              <p:nvPr/>
            </p:nvSpPr>
            <p:spPr>
              <a:xfrm>
                <a:off x="2154" y="3339"/>
                <a:ext cx="45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9" name="Line 128"/>
              <p:cNvSpPr/>
              <p:nvPr/>
            </p:nvSpPr>
            <p:spPr>
              <a:xfrm>
                <a:off x="2245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0" name="Line 129"/>
              <p:cNvSpPr/>
              <p:nvPr/>
            </p:nvSpPr>
            <p:spPr>
              <a:xfrm>
                <a:off x="229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1" name="Line 130"/>
              <p:cNvSpPr/>
              <p:nvPr/>
            </p:nvSpPr>
            <p:spPr>
              <a:xfrm>
                <a:off x="233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2" name="Line 131"/>
              <p:cNvSpPr/>
              <p:nvPr/>
            </p:nvSpPr>
            <p:spPr>
              <a:xfrm>
                <a:off x="2381" y="3339"/>
                <a:ext cx="0" cy="13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3" name="Line 132"/>
              <p:cNvSpPr/>
              <p:nvPr/>
            </p:nvSpPr>
            <p:spPr>
              <a:xfrm>
                <a:off x="242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4" name="Line 133"/>
              <p:cNvSpPr/>
              <p:nvPr/>
            </p:nvSpPr>
            <p:spPr>
              <a:xfrm>
                <a:off x="247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5" name="Line 134"/>
              <p:cNvSpPr/>
              <p:nvPr/>
            </p:nvSpPr>
            <p:spPr>
              <a:xfrm>
                <a:off x="2517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6" name="Line 135"/>
              <p:cNvSpPr/>
              <p:nvPr/>
            </p:nvSpPr>
            <p:spPr>
              <a:xfrm>
                <a:off x="2562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27" name="Line 136"/>
              <p:cNvSpPr/>
              <p:nvPr/>
            </p:nvSpPr>
            <p:spPr>
              <a:xfrm>
                <a:off x="2608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4209" name="Group 137"/>
            <p:cNvGrpSpPr/>
            <p:nvPr/>
          </p:nvGrpSpPr>
          <p:grpSpPr>
            <a:xfrm rot="2114198">
              <a:off x="2763" y="3292"/>
              <a:ext cx="454" cy="181"/>
              <a:chOff x="2154" y="3339"/>
              <a:chExt cx="454" cy="181"/>
            </a:xfrm>
          </p:grpSpPr>
          <p:sp>
            <p:nvSpPr>
              <p:cNvPr id="4304" name="Line 138"/>
              <p:cNvSpPr/>
              <p:nvPr/>
            </p:nvSpPr>
            <p:spPr>
              <a:xfrm>
                <a:off x="2154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5" name="Line 139"/>
              <p:cNvSpPr/>
              <p:nvPr/>
            </p:nvSpPr>
            <p:spPr>
              <a:xfrm>
                <a:off x="2200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6" name="Line 140"/>
              <p:cNvSpPr/>
              <p:nvPr/>
            </p:nvSpPr>
            <p:spPr>
              <a:xfrm>
                <a:off x="2154" y="3339"/>
                <a:ext cx="45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" name="Line 141"/>
              <p:cNvSpPr/>
              <p:nvPr/>
            </p:nvSpPr>
            <p:spPr>
              <a:xfrm>
                <a:off x="2245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8" name="Line 142"/>
              <p:cNvSpPr/>
              <p:nvPr/>
            </p:nvSpPr>
            <p:spPr>
              <a:xfrm>
                <a:off x="229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" name="Line 143"/>
              <p:cNvSpPr/>
              <p:nvPr/>
            </p:nvSpPr>
            <p:spPr>
              <a:xfrm>
                <a:off x="233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0" name="Line 144"/>
              <p:cNvSpPr/>
              <p:nvPr/>
            </p:nvSpPr>
            <p:spPr>
              <a:xfrm>
                <a:off x="2381" y="3339"/>
                <a:ext cx="0" cy="13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" name="Line 145"/>
              <p:cNvSpPr/>
              <p:nvPr/>
            </p:nvSpPr>
            <p:spPr>
              <a:xfrm>
                <a:off x="242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2" name="Line 146"/>
              <p:cNvSpPr/>
              <p:nvPr/>
            </p:nvSpPr>
            <p:spPr>
              <a:xfrm>
                <a:off x="247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3" name="Line 147"/>
              <p:cNvSpPr/>
              <p:nvPr/>
            </p:nvSpPr>
            <p:spPr>
              <a:xfrm>
                <a:off x="2517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4" name="Line 148"/>
              <p:cNvSpPr/>
              <p:nvPr/>
            </p:nvSpPr>
            <p:spPr>
              <a:xfrm>
                <a:off x="2562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5" name="Line 149"/>
              <p:cNvSpPr/>
              <p:nvPr/>
            </p:nvSpPr>
            <p:spPr>
              <a:xfrm>
                <a:off x="2608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4210" name="Group 150"/>
            <p:cNvGrpSpPr/>
            <p:nvPr/>
          </p:nvGrpSpPr>
          <p:grpSpPr>
            <a:xfrm rot="2114198">
              <a:off x="3134" y="3554"/>
              <a:ext cx="454" cy="181"/>
              <a:chOff x="2154" y="3339"/>
              <a:chExt cx="454" cy="181"/>
            </a:xfrm>
          </p:grpSpPr>
          <p:sp>
            <p:nvSpPr>
              <p:cNvPr id="4292" name="Line 151"/>
              <p:cNvSpPr/>
              <p:nvPr/>
            </p:nvSpPr>
            <p:spPr>
              <a:xfrm>
                <a:off x="2154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93" name="Line 152"/>
              <p:cNvSpPr/>
              <p:nvPr/>
            </p:nvSpPr>
            <p:spPr>
              <a:xfrm>
                <a:off x="2200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94" name="Line 153"/>
              <p:cNvSpPr/>
              <p:nvPr/>
            </p:nvSpPr>
            <p:spPr>
              <a:xfrm>
                <a:off x="2154" y="3339"/>
                <a:ext cx="45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95" name="Line 154"/>
              <p:cNvSpPr/>
              <p:nvPr/>
            </p:nvSpPr>
            <p:spPr>
              <a:xfrm>
                <a:off x="2245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96" name="Line 155"/>
              <p:cNvSpPr/>
              <p:nvPr/>
            </p:nvSpPr>
            <p:spPr>
              <a:xfrm>
                <a:off x="229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97" name="Line 156"/>
              <p:cNvSpPr/>
              <p:nvPr/>
            </p:nvSpPr>
            <p:spPr>
              <a:xfrm>
                <a:off x="233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98" name="Line 157"/>
              <p:cNvSpPr/>
              <p:nvPr/>
            </p:nvSpPr>
            <p:spPr>
              <a:xfrm>
                <a:off x="2381" y="3339"/>
                <a:ext cx="0" cy="13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99" name="Line 158"/>
              <p:cNvSpPr/>
              <p:nvPr/>
            </p:nvSpPr>
            <p:spPr>
              <a:xfrm>
                <a:off x="2426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0" name="Line 159"/>
              <p:cNvSpPr/>
              <p:nvPr/>
            </p:nvSpPr>
            <p:spPr>
              <a:xfrm>
                <a:off x="2471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1" name="Line 160"/>
              <p:cNvSpPr/>
              <p:nvPr/>
            </p:nvSpPr>
            <p:spPr>
              <a:xfrm>
                <a:off x="2517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2" name="Line 161"/>
              <p:cNvSpPr/>
              <p:nvPr/>
            </p:nvSpPr>
            <p:spPr>
              <a:xfrm>
                <a:off x="2562" y="3339"/>
                <a:ext cx="0" cy="9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" name="Line 162"/>
              <p:cNvSpPr/>
              <p:nvPr/>
            </p:nvSpPr>
            <p:spPr>
              <a:xfrm>
                <a:off x="2608" y="3339"/>
                <a:ext cx="0" cy="18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4211" name="Text Box 163"/>
            <p:cNvSpPr txBox="1"/>
            <p:nvPr/>
          </p:nvSpPr>
          <p:spPr>
            <a:xfrm rot="2114198">
              <a:off x="1532" y="2468"/>
              <a:ext cx="147" cy="1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vi-VN" altLang="x-none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0</a:t>
              </a:r>
              <a:endParaRPr sz="16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4212" name="Text Box 164"/>
            <p:cNvSpPr txBox="1"/>
            <p:nvPr/>
          </p:nvSpPr>
          <p:spPr>
            <a:xfrm rot="2114198">
              <a:off x="1898" y="2741"/>
              <a:ext cx="197" cy="18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vi-VN" altLang="x-none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1</a:t>
              </a:r>
              <a:endParaRPr sz="16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4213" name="Text Box 165"/>
            <p:cNvSpPr txBox="1"/>
            <p:nvPr/>
          </p:nvSpPr>
          <p:spPr>
            <a:xfrm rot="2114198">
              <a:off x="2270" y="2992"/>
              <a:ext cx="146" cy="1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vi-VN" altLang="x-none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endParaRPr sz="16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4214" name="Text Box 166"/>
            <p:cNvSpPr txBox="1"/>
            <p:nvPr/>
          </p:nvSpPr>
          <p:spPr>
            <a:xfrm rot="2114198">
              <a:off x="2647" y="3253"/>
              <a:ext cx="147" cy="1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vi-VN" altLang="x-none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endParaRPr sz="16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4215" name="Text Box 167"/>
            <p:cNvSpPr txBox="1"/>
            <p:nvPr/>
          </p:nvSpPr>
          <p:spPr>
            <a:xfrm rot="2114198">
              <a:off x="3006" y="3518"/>
              <a:ext cx="146" cy="1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vi-VN" altLang="x-none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4</a:t>
              </a:r>
              <a:endParaRPr sz="16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4216" name="Text Box 168"/>
            <p:cNvSpPr txBox="1"/>
            <p:nvPr/>
          </p:nvSpPr>
          <p:spPr>
            <a:xfrm rot="2114198">
              <a:off x="3364" y="3768"/>
              <a:ext cx="146" cy="1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vi-VN" altLang="x-none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5</a:t>
              </a:r>
              <a:endParaRPr sz="16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4217" name="Group 169"/>
            <p:cNvGrpSpPr/>
            <p:nvPr/>
          </p:nvGrpSpPr>
          <p:grpSpPr>
            <a:xfrm>
              <a:off x="3866" y="4086"/>
              <a:ext cx="454" cy="404"/>
              <a:chOff x="3504" y="3816"/>
              <a:chExt cx="454" cy="404"/>
            </a:xfrm>
          </p:grpSpPr>
          <p:grpSp>
            <p:nvGrpSpPr>
              <p:cNvPr id="4278" name="Group 170"/>
              <p:cNvGrpSpPr/>
              <p:nvPr/>
            </p:nvGrpSpPr>
            <p:grpSpPr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80" name="Line 171"/>
                <p:cNvSpPr/>
                <p:nvPr/>
              </p:nvSpPr>
              <p:spPr>
                <a:xfrm>
                  <a:off x="2154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1" name="Line 172"/>
                <p:cNvSpPr/>
                <p:nvPr/>
              </p:nvSpPr>
              <p:spPr>
                <a:xfrm>
                  <a:off x="2200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2" name="Line 173"/>
                <p:cNvSpPr/>
                <p:nvPr/>
              </p:nvSpPr>
              <p:spPr>
                <a:xfrm>
                  <a:off x="2154" y="3339"/>
                  <a:ext cx="453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3" name="Line 174"/>
                <p:cNvSpPr/>
                <p:nvPr/>
              </p:nvSpPr>
              <p:spPr>
                <a:xfrm>
                  <a:off x="2245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4" name="Line 175"/>
                <p:cNvSpPr/>
                <p:nvPr/>
              </p:nvSpPr>
              <p:spPr>
                <a:xfrm>
                  <a:off x="229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5" name="Line 176"/>
                <p:cNvSpPr/>
                <p:nvPr/>
              </p:nvSpPr>
              <p:spPr>
                <a:xfrm>
                  <a:off x="233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6" name="Line 177"/>
                <p:cNvSpPr/>
                <p:nvPr/>
              </p:nvSpPr>
              <p:spPr>
                <a:xfrm>
                  <a:off x="2381" y="3339"/>
                  <a:ext cx="0" cy="136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7" name="Line 178"/>
                <p:cNvSpPr/>
                <p:nvPr/>
              </p:nvSpPr>
              <p:spPr>
                <a:xfrm>
                  <a:off x="242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8" name="Line 179"/>
                <p:cNvSpPr/>
                <p:nvPr/>
              </p:nvSpPr>
              <p:spPr>
                <a:xfrm>
                  <a:off x="247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89" name="Line 180"/>
                <p:cNvSpPr/>
                <p:nvPr/>
              </p:nvSpPr>
              <p:spPr>
                <a:xfrm>
                  <a:off x="2517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90" name="Line 181"/>
                <p:cNvSpPr/>
                <p:nvPr/>
              </p:nvSpPr>
              <p:spPr>
                <a:xfrm>
                  <a:off x="2562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91" name="Line 182"/>
                <p:cNvSpPr/>
                <p:nvPr/>
              </p:nvSpPr>
              <p:spPr>
                <a:xfrm>
                  <a:off x="2608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4279" name="Text Box 183"/>
              <p:cNvSpPr txBox="1"/>
              <p:nvPr/>
            </p:nvSpPr>
            <p:spPr>
              <a:xfrm rot="2114198">
                <a:off x="3745" y="4040"/>
                <a:ext cx="146" cy="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sz="1600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7</a:t>
                </a:r>
                <a:endParaRPr sz="1600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4218" name="Group 184"/>
            <p:cNvGrpSpPr/>
            <p:nvPr/>
          </p:nvGrpSpPr>
          <p:grpSpPr>
            <a:xfrm>
              <a:off x="3498" y="3822"/>
              <a:ext cx="454" cy="402"/>
              <a:chOff x="3504" y="3816"/>
              <a:chExt cx="454" cy="402"/>
            </a:xfrm>
          </p:grpSpPr>
          <p:grpSp>
            <p:nvGrpSpPr>
              <p:cNvPr id="4264" name="Group 185"/>
              <p:cNvGrpSpPr/>
              <p:nvPr/>
            </p:nvGrpSpPr>
            <p:grpSpPr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66" name="Line 186"/>
                <p:cNvSpPr/>
                <p:nvPr/>
              </p:nvSpPr>
              <p:spPr>
                <a:xfrm>
                  <a:off x="2154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67" name="Line 187"/>
                <p:cNvSpPr/>
                <p:nvPr/>
              </p:nvSpPr>
              <p:spPr>
                <a:xfrm>
                  <a:off x="2200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68" name="Line 188"/>
                <p:cNvSpPr/>
                <p:nvPr/>
              </p:nvSpPr>
              <p:spPr>
                <a:xfrm>
                  <a:off x="2154" y="3339"/>
                  <a:ext cx="453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69" name="Line 189"/>
                <p:cNvSpPr/>
                <p:nvPr/>
              </p:nvSpPr>
              <p:spPr>
                <a:xfrm>
                  <a:off x="2245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0" name="Line 190"/>
                <p:cNvSpPr/>
                <p:nvPr/>
              </p:nvSpPr>
              <p:spPr>
                <a:xfrm>
                  <a:off x="229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1" name="Line 191"/>
                <p:cNvSpPr/>
                <p:nvPr/>
              </p:nvSpPr>
              <p:spPr>
                <a:xfrm>
                  <a:off x="233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2" name="Line 192"/>
                <p:cNvSpPr/>
                <p:nvPr/>
              </p:nvSpPr>
              <p:spPr>
                <a:xfrm>
                  <a:off x="2381" y="3339"/>
                  <a:ext cx="0" cy="136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3" name="Line 193"/>
                <p:cNvSpPr/>
                <p:nvPr/>
              </p:nvSpPr>
              <p:spPr>
                <a:xfrm>
                  <a:off x="242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4" name="Line 194"/>
                <p:cNvSpPr/>
                <p:nvPr/>
              </p:nvSpPr>
              <p:spPr>
                <a:xfrm>
                  <a:off x="247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5" name="Line 195"/>
                <p:cNvSpPr/>
                <p:nvPr/>
              </p:nvSpPr>
              <p:spPr>
                <a:xfrm>
                  <a:off x="2517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6" name="Line 196"/>
                <p:cNvSpPr/>
                <p:nvPr/>
              </p:nvSpPr>
              <p:spPr>
                <a:xfrm>
                  <a:off x="2562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77" name="Line 197"/>
                <p:cNvSpPr/>
                <p:nvPr/>
              </p:nvSpPr>
              <p:spPr>
                <a:xfrm>
                  <a:off x="2608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4265" name="Text Box 198"/>
              <p:cNvSpPr txBox="1"/>
              <p:nvPr/>
            </p:nvSpPr>
            <p:spPr>
              <a:xfrm rot="2114198">
                <a:off x="3742" y="4038"/>
                <a:ext cx="146" cy="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vi-VN" altLang="x-none" sz="1600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6</a:t>
                </a:r>
                <a:endParaRPr sz="1600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4219" name="Group 199"/>
            <p:cNvGrpSpPr/>
            <p:nvPr/>
          </p:nvGrpSpPr>
          <p:grpSpPr>
            <a:xfrm>
              <a:off x="4242" y="4338"/>
              <a:ext cx="454" cy="400"/>
              <a:chOff x="3504" y="3816"/>
              <a:chExt cx="454" cy="400"/>
            </a:xfrm>
          </p:grpSpPr>
          <p:grpSp>
            <p:nvGrpSpPr>
              <p:cNvPr id="4250" name="Group 200"/>
              <p:cNvGrpSpPr/>
              <p:nvPr/>
            </p:nvGrpSpPr>
            <p:grpSpPr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52" name="Line 201"/>
                <p:cNvSpPr/>
                <p:nvPr/>
              </p:nvSpPr>
              <p:spPr>
                <a:xfrm>
                  <a:off x="2154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53" name="Line 202"/>
                <p:cNvSpPr/>
                <p:nvPr/>
              </p:nvSpPr>
              <p:spPr>
                <a:xfrm>
                  <a:off x="2200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54" name="Line 203"/>
                <p:cNvSpPr/>
                <p:nvPr/>
              </p:nvSpPr>
              <p:spPr>
                <a:xfrm>
                  <a:off x="2154" y="3339"/>
                  <a:ext cx="453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55" name="Line 204"/>
                <p:cNvSpPr/>
                <p:nvPr/>
              </p:nvSpPr>
              <p:spPr>
                <a:xfrm>
                  <a:off x="2245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56" name="Line 205"/>
                <p:cNvSpPr/>
                <p:nvPr/>
              </p:nvSpPr>
              <p:spPr>
                <a:xfrm>
                  <a:off x="229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57" name="Line 206"/>
                <p:cNvSpPr/>
                <p:nvPr/>
              </p:nvSpPr>
              <p:spPr>
                <a:xfrm>
                  <a:off x="233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58" name="Line 207"/>
                <p:cNvSpPr/>
                <p:nvPr/>
              </p:nvSpPr>
              <p:spPr>
                <a:xfrm>
                  <a:off x="2381" y="3339"/>
                  <a:ext cx="0" cy="136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59" name="Line 208"/>
                <p:cNvSpPr/>
                <p:nvPr/>
              </p:nvSpPr>
              <p:spPr>
                <a:xfrm>
                  <a:off x="242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60" name="Line 209"/>
                <p:cNvSpPr/>
                <p:nvPr/>
              </p:nvSpPr>
              <p:spPr>
                <a:xfrm>
                  <a:off x="247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61" name="Line 210"/>
                <p:cNvSpPr/>
                <p:nvPr/>
              </p:nvSpPr>
              <p:spPr>
                <a:xfrm>
                  <a:off x="2517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62" name="Line 211"/>
                <p:cNvSpPr/>
                <p:nvPr/>
              </p:nvSpPr>
              <p:spPr>
                <a:xfrm>
                  <a:off x="2562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63" name="Line 212"/>
                <p:cNvSpPr/>
                <p:nvPr/>
              </p:nvSpPr>
              <p:spPr>
                <a:xfrm>
                  <a:off x="2608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4251" name="Text Box 213"/>
              <p:cNvSpPr txBox="1"/>
              <p:nvPr/>
            </p:nvSpPr>
            <p:spPr>
              <a:xfrm rot="2114198">
                <a:off x="3740" y="4036"/>
                <a:ext cx="146" cy="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sz="1600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8</a:t>
                </a:r>
                <a:endParaRPr sz="1600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4220" name="Group 214"/>
            <p:cNvGrpSpPr/>
            <p:nvPr/>
          </p:nvGrpSpPr>
          <p:grpSpPr>
            <a:xfrm>
              <a:off x="4608" y="4608"/>
              <a:ext cx="454" cy="396"/>
              <a:chOff x="3504" y="3816"/>
              <a:chExt cx="454" cy="396"/>
            </a:xfrm>
          </p:grpSpPr>
          <p:grpSp>
            <p:nvGrpSpPr>
              <p:cNvPr id="4236" name="Group 215"/>
              <p:cNvGrpSpPr/>
              <p:nvPr/>
            </p:nvGrpSpPr>
            <p:grpSpPr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38" name="Line 216"/>
                <p:cNvSpPr/>
                <p:nvPr/>
              </p:nvSpPr>
              <p:spPr>
                <a:xfrm>
                  <a:off x="2154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39" name="Line 217"/>
                <p:cNvSpPr/>
                <p:nvPr/>
              </p:nvSpPr>
              <p:spPr>
                <a:xfrm>
                  <a:off x="2200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0" name="Line 218"/>
                <p:cNvSpPr/>
                <p:nvPr/>
              </p:nvSpPr>
              <p:spPr>
                <a:xfrm>
                  <a:off x="2154" y="3339"/>
                  <a:ext cx="453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1" name="Line 219"/>
                <p:cNvSpPr/>
                <p:nvPr/>
              </p:nvSpPr>
              <p:spPr>
                <a:xfrm>
                  <a:off x="2245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2" name="Line 220"/>
                <p:cNvSpPr/>
                <p:nvPr/>
              </p:nvSpPr>
              <p:spPr>
                <a:xfrm>
                  <a:off x="229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3" name="Line 221"/>
                <p:cNvSpPr/>
                <p:nvPr/>
              </p:nvSpPr>
              <p:spPr>
                <a:xfrm>
                  <a:off x="233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4" name="Line 222"/>
                <p:cNvSpPr/>
                <p:nvPr/>
              </p:nvSpPr>
              <p:spPr>
                <a:xfrm>
                  <a:off x="2381" y="3339"/>
                  <a:ext cx="0" cy="136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5" name="Line 223"/>
                <p:cNvSpPr/>
                <p:nvPr/>
              </p:nvSpPr>
              <p:spPr>
                <a:xfrm>
                  <a:off x="242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6" name="Line 224"/>
                <p:cNvSpPr/>
                <p:nvPr/>
              </p:nvSpPr>
              <p:spPr>
                <a:xfrm>
                  <a:off x="247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7" name="Line 225"/>
                <p:cNvSpPr/>
                <p:nvPr/>
              </p:nvSpPr>
              <p:spPr>
                <a:xfrm>
                  <a:off x="2517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8" name="Line 226"/>
                <p:cNvSpPr/>
                <p:nvPr/>
              </p:nvSpPr>
              <p:spPr>
                <a:xfrm>
                  <a:off x="2562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49" name="Line 227"/>
                <p:cNvSpPr/>
                <p:nvPr/>
              </p:nvSpPr>
              <p:spPr>
                <a:xfrm>
                  <a:off x="2608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4237" name="Text Box 228"/>
              <p:cNvSpPr txBox="1"/>
              <p:nvPr/>
            </p:nvSpPr>
            <p:spPr>
              <a:xfrm rot="2114198">
                <a:off x="3747" y="4032"/>
                <a:ext cx="146" cy="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sz="1600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9</a:t>
                </a:r>
                <a:endParaRPr sz="1600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4221" name="Group 229"/>
            <p:cNvGrpSpPr/>
            <p:nvPr/>
          </p:nvGrpSpPr>
          <p:grpSpPr>
            <a:xfrm>
              <a:off x="4974" y="4866"/>
              <a:ext cx="454" cy="402"/>
              <a:chOff x="3504" y="3816"/>
              <a:chExt cx="454" cy="402"/>
            </a:xfrm>
          </p:grpSpPr>
          <p:grpSp>
            <p:nvGrpSpPr>
              <p:cNvPr id="4222" name="Group 230"/>
              <p:cNvGrpSpPr/>
              <p:nvPr/>
            </p:nvGrpSpPr>
            <p:grpSpPr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24" name="Line 231"/>
                <p:cNvSpPr/>
                <p:nvPr/>
              </p:nvSpPr>
              <p:spPr>
                <a:xfrm>
                  <a:off x="2154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25" name="Line 232"/>
                <p:cNvSpPr/>
                <p:nvPr/>
              </p:nvSpPr>
              <p:spPr>
                <a:xfrm>
                  <a:off x="2200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26" name="Line 233"/>
                <p:cNvSpPr/>
                <p:nvPr/>
              </p:nvSpPr>
              <p:spPr>
                <a:xfrm>
                  <a:off x="2154" y="3339"/>
                  <a:ext cx="453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27" name="Line 234"/>
                <p:cNvSpPr/>
                <p:nvPr/>
              </p:nvSpPr>
              <p:spPr>
                <a:xfrm>
                  <a:off x="2245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28" name="Line 235"/>
                <p:cNvSpPr/>
                <p:nvPr/>
              </p:nvSpPr>
              <p:spPr>
                <a:xfrm>
                  <a:off x="229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29" name="Line 236"/>
                <p:cNvSpPr/>
                <p:nvPr/>
              </p:nvSpPr>
              <p:spPr>
                <a:xfrm>
                  <a:off x="233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30" name="Line 237"/>
                <p:cNvSpPr/>
                <p:nvPr/>
              </p:nvSpPr>
              <p:spPr>
                <a:xfrm>
                  <a:off x="2381" y="3339"/>
                  <a:ext cx="0" cy="136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31" name="Line 238"/>
                <p:cNvSpPr/>
                <p:nvPr/>
              </p:nvSpPr>
              <p:spPr>
                <a:xfrm>
                  <a:off x="2426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32" name="Line 239"/>
                <p:cNvSpPr/>
                <p:nvPr/>
              </p:nvSpPr>
              <p:spPr>
                <a:xfrm>
                  <a:off x="2471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33" name="Line 240"/>
                <p:cNvSpPr/>
                <p:nvPr/>
              </p:nvSpPr>
              <p:spPr>
                <a:xfrm>
                  <a:off x="2517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34" name="Line 241"/>
                <p:cNvSpPr/>
                <p:nvPr/>
              </p:nvSpPr>
              <p:spPr>
                <a:xfrm>
                  <a:off x="2562" y="3339"/>
                  <a:ext cx="0" cy="9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4235" name="Line 242"/>
                <p:cNvSpPr/>
                <p:nvPr/>
              </p:nvSpPr>
              <p:spPr>
                <a:xfrm>
                  <a:off x="2608" y="3339"/>
                  <a:ext cx="0" cy="181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4223" name="Text Box 243"/>
              <p:cNvSpPr txBox="1"/>
              <p:nvPr/>
            </p:nvSpPr>
            <p:spPr>
              <a:xfrm rot="2114198">
                <a:off x="3735" y="4038"/>
                <a:ext cx="202" cy="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sz="1600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10</a:t>
                </a:r>
                <a:endParaRPr sz="1600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0724" name="Line 244"/>
          <p:cNvSpPr/>
          <p:nvPr/>
        </p:nvSpPr>
        <p:spPr>
          <a:xfrm flipV="1">
            <a:off x="773113" y="3113088"/>
            <a:ext cx="2814637" cy="9525"/>
          </a:xfrm>
          <a:prstGeom prst="line">
            <a:avLst/>
          </a:prstGeom>
          <a:ln w="6350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725" name="Line 245"/>
          <p:cNvSpPr/>
          <p:nvPr/>
        </p:nvSpPr>
        <p:spPr>
          <a:xfrm>
            <a:off x="1654175" y="1589088"/>
            <a:ext cx="2790825" cy="0"/>
          </a:xfrm>
          <a:prstGeom prst="line">
            <a:avLst/>
          </a:prstGeom>
          <a:ln w="6350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726" name="Line 246"/>
          <p:cNvSpPr/>
          <p:nvPr/>
        </p:nvSpPr>
        <p:spPr>
          <a:xfrm flipH="1">
            <a:off x="3590925" y="1589088"/>
            <a:ext cx="914400" cy="1536700"/>
          </a:xfrm>
          <a:prstGeom prst="line">
            <a:avLst/>
          </a:prstGeom>
          <a:ln w="63500" cap="flat" cmpd="sng">
            <a:solidFill>
              <a:srgbClr val="0033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727" name="Line 247"/>
          <p:cNvSpPr/>
          <p:nvPr/>
        </p:nvSpPr>
        <p:spPr>
          <a:xfrm flipH="1">
            <a:off x="762000" y="1600200"/>
            <a:ext cx="914400" cy="1524000"/>
          </a:xfrm>
          <a:prstGeom prst="line">
            <a:avLst/>
          </a:prstGeom>
          <a:ln w="57150" cap="flat" cmpd="sng">
            <a:solidFill>
              <a:srgbClr val="0033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728" name="Text Box 248"/>
          <p:cNvSpPr txBox="1"/>
          <p:nvPr/>
        </p:nvSpPr>
        <p:spPr>
          <a:xfrm>
            <a:off x="5926138" y="1174750"/>
            <a:ext cx="3476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A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729" name="Text Box 249"/>
          <p:cNvSpPr txBox="1"/>
          <p:nvPr/>
        </p:nvSpPr>
        <p:spPr>
          <a:xfrm>
            <a:off x="8785225" y="1131888"/>
            <a:ext cx="34607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B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730" name="Text Box 250"/>
          <p:cNvSpPr txBox="1"/>
          <p:nvPr/>
        </p:nvSpPr>
        <p:spPr>
          <a:xfrm>
            <a:off x="7948613" y="3113088"/>
            <a:ext cx="34607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C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731" name="Text Box 251"/>
          <p:cNvSpPr txBox="1"/>
          <p:nvPr/>
        </p:nvSpPr>
        <p:spPr>
          <a:xfrm>
            <a:off x="5133975" y="3189288"/>
            <a:ext cx="3476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Arial" panose="020B0604020202020204" pitchFamily="34" charset="0"/>
              </a:rPr>
              <a:t>D</a:t>
            </a:r>
            <a:endParaRPr sz="2000" b="1" dirty="0">
              <a:latin typeface="Arial" panose="020B0604020202020204" pitchFamily="34" charset="0"/>
            </a:endParaRPr>
          </a:p>
        </p:txBody>
      </p:sp>
      <p:sp>
        <p:nvSpPr>
          <p:cNvPr id="20735" name="Text Box 255"/>
          <p:cNvSpPr txBox="1"/>
          <p:nvPr/>
        </p:nvSpPr>
        <p:spPr>
          <a:xfrm>
            <a:off x="5638800" y="3581400"/>
            <a:ext cx="3200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3333CC"/>
                </a:solidFill>
                <a:latin typeface="Times New Roman" panose="02020603050405020304" pitchFamily="18" charset="0"/>
              </a:rPr>
              <a:t>Hình bình hành ABCD</a:t>
            </a:r>
            <a:endParaRPr sz="2400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05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0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25"/>
                            </p:stCondLst>
                            <p:childTnLst>
                              <p:par>
                                <p:cTn id="4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056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056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056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965"/>
                            </p:stCondLst>
                            <p:childTnLst>
                              <p:par>
                                <p:cTn id="5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4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0564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0564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0564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164"/>
                            </p:stCondLst>
                            <p:childTnLst>
                              <p:par>
                                <p:cTn id="6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20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20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20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3">
                                            <p:txEl>
                                              <p:charRg st="31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0563">
                                            <p:txEl>
                                              <p:charRg st="31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0563">
                                            <p:txEl>
                                              <p:charRg st="31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0563">
                                            <p:txEl>
                                              <p:charRg st="31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205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5" dur="500"/>
                                        <p:tgtEl>
                                          <p:spTgt spid="20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205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3" dur="500"/>
                                        <p:tgtEl>
                                          <p:spTgt spid="205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205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4">
                                            <p:txEl>
                                              <p:charRg st="3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20564">
                                            <p:txEl>
                                              <p:charRg st="3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20564">
                                            <p:txEl>
                                              <p:charRg st="3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20564">
                                            <p:txEl>
                                              <p:charRg st="3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3">
                                            <p:txEl>
                                              <p:charRg st="68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20563">
                                            <p:txEl>
                                              <p:charRg st="68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20563">
                                            <p:txEl>
                                              <p:charRg st="68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20563">
                                            <p:txEl>
                                              <p:charRg st="68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414E-6 3.3526E-6 L 0.30472 -0.00393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72 -0.00393 L 0.6506 -0.74752 " pathEditMode="relative" ptsTypes="AA">
                                      <p:cBhvr>
                                        <p:cTn id="1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4">
                                            <p:txEl>
                                              <p:charRg st="67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20564">
                                            <p:txEl>
                                              <p:charRg st="67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20564">
                                            <p:txEl>
                                              <p:charRg st="67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20564">
                                            <p:txEl>
                                              <p:charRg st="67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93 2.54335E-6 L 0.49816 2.54335E-6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20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5 -4.9711E-6 L 0.49528 -4.9711E-6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20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5 3.58382E-6 L 0.49528 3.58382E-6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207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93 -1.15607E-7 L 0.49816 -1.15607E-7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207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2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8" dur="indefinite"/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9" dur="indefinite"/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0" dur="indefinite"/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" presetClass="emph" presetSubtype="1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03" dur="indefinite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04" dur="indefinite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5" dur="indefinite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6" presetID="3" presetClass="emph" presetSubtype="2" repeatCount="3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7" dur="2000" fill="hold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8" presetID="3" presetClass="emph" presetSubtype="2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000" fill="hold"/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0" presetID="5" presetClass="emph" presetSubtype="1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11" dur="indefinite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2" dur="indefinite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13" dur="indefinite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4" presetID="5" presetClass="emph" presetSubtype="1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15" dur="indefinite"/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6" dur="indefinite"/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17" dur="indefinite"/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9" dur="20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1" dur="2000" fill="hold"/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9" grpId="0"/>
      <p:bldP spid="20560" grpId="0"/>
      <p:bldP spid="20561" grpId="0"/>
      <p:bldP spid="20562" grpId="0"/>
      <p:bldP spid="20566" grpId="0" animBg="1"/>
      <p:bldP spid="20567" grpId="0"/>
      <p:bldP spid="20567" grpId="1"/>
      <p:bldP spid="20567" grpId="2"/>
      <p:bldP spid="20568" grpId="0"/>
      <p:bldP spid="20568" grpId="1"/>
      <p:bldP spid="20568" grpId="2"/>
      <p:bldP spid="20569" grpId="0"/>
      <p:bldP spid="20569" grpId="1"/>
      <p:bldP spid="20569" grpId="2"/>
      <p:bldP spid="20570" grpId="0"/>
      <p:bldP spid="20570" grpId="1"/>
      <p:bldP spid="20570" grpId="2"/>
      <p:bldP spid="20571" grpId="0"/>
      <p:bldP spid="20728" grpId="0"/>
      <p:bldP spid="20729" grpId="0"/>
      <p:bldP spid="20730" grpId="0"/>
      <p:bldP spid="20731" grpId="0"/>
      <p:bldP spid="207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Text Box 60"/>
          <p:cNvSpPr txBox="1"/>
          <p:nvPr/>
        </p:nvSpPr>
        <p:spPr>
          <a:xfrm>
            <a:off x="609600" y="228600"/>
            <a:ext cx="82296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</a:rPr>
              <a:t>  Nêu các đồ vật trong thực tiễn có hình dạng là hình bình hành.</a:t>
            </a:r>
            <a:endParaRPr sz="36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</a:endParaRPr>
          </a:p>
        </p:txBody>
      </p:sp>
      <p:pic>
        <p:nvPicPr>
          <p:cNvPr id="6148" name="Picture 7" descr="hin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6800" y="1752600"/>
            <a:ext cx="4048125" cy="510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Text Box 8"/>
          <p:cNvSpPr txBox="1"/>
          <p:nvPr/>
        </p:nvSpPr>
        <p:spPr>
          <a:xfrm>
            <a:off x="5181600" y="3092450"/>
            <a:ext cx="35814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dirty="0">
                <a:solidFill>
                  <a:srgbClr val="3333FF"/>
                </a:solidFill>
                <a:latin typeface="Times New Roman" panose="02020603050405020304" pitchFamily="18" charset="0"/>
              </a:rPr>
              <a:t>Tạo kiểu dáng mới cho hình chân dung</a:t>
            </a:r>
            <a:endParaRPr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2" name="Picture 9" descr="hb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7595" y="114300"/>
            <a:ext cx="6511925" cy="4914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Text Box 11"/>
          <p:cNvSpPr txBox="1"/>
          <p:nvPr/>
        </p:nvSpPr>
        <p:spPr>
          <a:xfrm>
            <a:off x="1371600" y="5410200"/>
            <a:ext cx="6172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b="1" dirty="0">
                <a:solidFill>
                  <a:srgbClr val="3333FF"/>
                </a:solidFill>
                <a:latin typeface="Times New Roman" panose="02020603050405020304" pitchFamily="18" charset="0"/>
              </a:rPr>
              <a:t>Tạo kiến trúc độc đáo cho các tòa nhà</a:t>
            </a:r>
            <a:endParaRPr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6" name="Picture 9" descr="duong die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0470" y="993775"/>
            <a:ext cx="6083935" cy="45516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Text Box 12"/>
          <p:cNvSpPr txBox="1"/>
          <p:nvPr/>
        </p:nvSpPr>
        <p:spPr>
          <a:xfrm>
            <a:off x="1589405" y="5714683"/>
            <a:ext cx="5715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b="1" dirty="0">
                <a:solidFill>
                  <a:srgbClr val="3333FF"/>
                </a:solidFill>
                <a:latin typeface="Times New Roman" panose="02020603050405020304" pitchFamily="18" charset="0"/>
              </a:rPr>
              <a:t>Dùng trang trí đường diềm</a:t>
            </a:r>
            <a:endParaRPr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3744913" y="2590800"/>
            <a:ext cx="1970087" cy="2057400"/>
            <a:chOff x="3024" y="1440"/>
            <a:chExt cx="772" cy="672"/>
          </a:xfrm>
        </p:grpSpPr>
        <p:sp>
          <p:nvSpPr>
            <p:cNvPr id="10289" name="Line 3"/>
            <p:cNvSpPr/>
            <p:nvPr/>
          </p:nvSpPr>
          <p:spPr>
            <a:xfrm>
              <a:off x="3024" y="1440"/>
              <a:ext cx="384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90" name="Line 4"/>
            <p:cNvSpPr/>
            <p:nvPr/>
          </p:nvSpPr>
          <p:spPr>
            <a:xfrm>
              <a:off x="3024" y="1440"/>
              <a:ext cx="388" cy="672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91" name="Line 5"/>
            <p:cNvSpPr/>
            <p:nvPr/>
          </p:nvSpPr>
          <p:spPr>
            <a:xfrm>
              <a:off x="3408" y="1440"/>
              <a:ext cx="388" cy="672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92" name="Line 6"/>
            <p:cNvSpPr/>
            <p:nvPr/>
          </p:nvSpPr>
          <p:spPr>
            <a:xfrm>
              <a:off x="3408" y="2112"/>
              <a:ext cx="384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" name="Group 7"/>
          <p:cNvGrpSpPr/>
          <p:nvPr/>
        </p:nvGrpSpPr>
        <p:grpSpPr>
          <a:xfrm rot="-367288">
            <a:off x="4800600" y="5029200"/>
            <a:ext cx="2743200" cy="1447800"/>
            <a:chOff x="2304" y="2448"/>
            <a:chExt cx="1872" cy="912"/>
          </a:xfrm>
        </p:grpSpPr>
        <p:sp>
          <p:nvSpPr>
            <p:cNvPr id="10285" name="Line 8"/>
            <p:cNvSpPr/>
            <p:nvPr/>
          </p:nvSpPr>
          <p:spPr>
            <a:xfrm>
              <a:off x="2304" y="2976"/>
              <a:ext cx="384" cy="384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6" name="Line 9"/>
            <p:cNvSpPr/>
            <p:nvPr/>
          </p:nvSpPr>
          <p:spPr>
            <a:xfrm>
              <a:off x="3792" y="2448"/>
              <a:ext cx="384" cy="384"/>
            </a:xfrm>
            <a:prstGeom prst="line">
              <a:avLst/>
            </a:prstGeom>
            <a:ln w="28575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7" name="Line 10"/>
            <p:cNvSpPr/>
            <p:nvPr/>
          </p:nvSpPr>
          <p:spPr>
            <a:xfrm flipV="1">
              <a:off x="2304" y="2448"/>
              <a:ext cx="1488" cy="528"/>
            </a:xfrm>
            <a:prstGeom prst="line">
              <a:avLst/>
            </a:prstGeom>
            <a:ln w="28575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8" name="Line 11"/>
            <p:cNvSpPr/>
            <p:nvPr/>
          </p:nvSpPr>
          <p:spPr>
            <a:xfrm flipV="1">
              <a:off x="2688" y="2832"/>
              <a:ext cx="1488" cy="528"/>
            </a:xfrm>
            <a:prstGeom prst="line">
              <a:avLst/>
            </a:prstGeom>
            <a:ln w="28575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" name="Group 12"/>
          <p:cNvGrpSpPr/>
          <p:nvPr/>
        </p:nvGrpSpPr>
        <p:grpSpPr>
          <a:xfrm>
            <a:off x="509588" y="2590800"/>
            <a:ext cx="2601912" cy="1143000"/>
            <a:chOff x="1728" y="1440"/>
            <a:chExt cx="1056" cy="432"/>
          </a:xfrm>
        </p:grpSpPr>
        <p:sp>
          <p:nvSpPr>
            <p:cNvPr id="10281" name="Line 13"/>
            <p:cNvSpPr/>
            <p:nvPr/>
          </p:nvSpPr>
          <p:spPr>
            <a:xfrm>
              <a:off x="1968" y="1440"/>
              <a:ext cx="816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2" name="Line 14"/>
            <p:cNvSpPr/>
            <p:nvPr/>
          </p:nvSpPr>
          <p:spPr>
            <a:xfrm>
              <a:off x="1728" y="1872"/>
              <a:ext cx="816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3" name="Line 15"/>
            <p:cNvSpPr/>
            <p:nvPr/>
          </p:nvSpPr>
          <p:spPr>
            <a:xfrm flipV="1">
              <a:off x="1728" y="1440"/>
              <a:ext cx="240" cy="432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4" name="Line 16"/>
            <p:cNvSpPr/>
            <p:nvPr/>
          </p:nvSpPr>
          <p:spPr>
            <a:xfrm flipV="1">
              <a:off x="2544" y="1440"/>
              <a:ext cx="240" cy="432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" name="Group 22"/>
          <p:cNvGrpSpPr/>
          <p:nvPr/>
        </p:nvGrpSpPr>
        <p:grpSpPr>
          <a:xfrm>
            <a:off x="5984875" y="2771775"/>
            <a:ext cx="2743200" cy="1143000"/>
            <a:chOff x="3936" y="1440"/>
            <a:chExt cx="1392" cy="384"/>
          </a:xfrm>
        </p:grpSpPr>
        <p:sp>
          <p:nvSpPr>
            <p:cNvPr id="10277" name="Line 23"/>
            <p:cNvSpPr/>
            <p:nvPr/>
          </p:nvSpPr>
          <p:spPr>
            <a:xfrm>
              <a:off x="4464" y="1440"/>
              <a:ext cx="672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8" name="Line 24"/>
            <p:cNvSpPr/>
            <p:nvPr/>
          </p:nvSpPr>
          <p:spPr>
            <a:xfrm>
              <a:off x="3936" y="1824"/>
              <a:ext cx="1392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9" name="Line 25"/>
            <p:cNvSpPr/>
            <p:nvPr/>
          </p:nvSpPr>
          <p:spPr>
            <a:xfrm flipH="1">
              <a:off x="3936" y="1440"/>
              <a:ext cx="528" cy="384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0" name="Line 26"/>
            <p:cNvSpPr/>
            <p:nvPr/>
          </p:nvSpPr>
          <p:spPr>
            <a:xfrm>
              <a:off x="5136" y="1440"/>
              <a:ext cx="192" cy="384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" name="Group 27"/>
          <p:cNvGrpSpPr/>
          <p:nvPr/>
        </p:nvGrpSpPr>
        <p:grpSpPr>
          <a:xfrm>
            <a:off x="990600" y="4905375"/>
            <a:ext cx="2813050" cy="1371600"/>
            <a:chOff x="0" y="2160"/>
            <a:chExt cx="2256" cy="1104"/>
          </a:xfrm>
        </p:grpSpPr>
        <p:sp>
          <p:nvSpPr>
            <p:cNvPr id="10273" name="Line 28"/>
            <p:cNvSpPr/>
            <p:nvPr/>
          </p:nvSpPr>
          <p:spPr>
            <a:xfrm>
              <a:off x="240" y="2160"/>
              <a:ext cx="2016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4" name="Line 29"/>
            <p:cNvSpPr/>
            <p:nvPr/>
          </p:nvSpPr>
          <p:spPr>
            <a:xfrm flipH="1">
              <a:off x="0" y="2160"/>
              <a:ext cx="240" cy="1104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5" name="Line 30"/>
            <p:cNvSpPr/>
            <p:nvPr/>
          </p:nvSpPr>
          <p:spPr>
            <a:xfrm>
              <a:off x="0" y="3264"/>
              <a:ext cx="1296" cy="0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6" name="Line 31"/>
            <p:cNvSpPr/>
            <p:nvPr/>
          </p:nvSpPr>
          <p:spPr>
            <a:xfrm flipV="1">
              <a:off x="1296" y="2160"/>
              <a:ext cx="960" cy="1104"/>
            </a:xfrm>
            <a:prstGeom prst="line">
              <a:avLst/>
            </a:prstGeom>
            <a:ln w="38100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5632" name="Text Box 32"/>
          <p:cNvSpPr txBox="1"/>
          <p:nvPr/>
        </p:nvSpPr>
        <p:spPr>
          <a:xfrm>
            <a:off x="920750" y="3824288"/>
            <a:ext cx="9842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1</a:t>
            </a:r>
            <a:endParaRPr sz="1800" b="1" dirty="0">
              <a:solidFill>
                <a:srgbClr val="99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33" name="Text Box 33"/>
          <p:cNvSpPr txBox="1"/>
          <p:nvPr/>
        </p:nvSpPr>
        <p:spPr>
          <a:xfrm>
            <a:off x="4805363" y="4662488"/>
            <a:ext cx="98583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2</a:t>
            </a:r>
            <a:endParaRPr sz="1800" b="1" dirty="0">
              <a:solidFill>
                <a:srgbClr val="99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34" name="Text Box 34"/>
          <p:cNvSpPr txBox="1"/>
          <p:nvPr/>
        </p:nvSpPr>
        <p:spPr>
          <a:xfrm>
            <a:off x="7086600" y="3990975"/>
            <a:ext cx="9842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  <a:endParaRPr sz="1800" b="1" dirty="0">
              <a:solidFill>
                <a:srgbClr val="99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35" name="Text Box 35"/>
          <p:cNvSpPr txBox="1"/>
          <p:nvPr/>
        </p:nvSpPr>
        <p:spPr>
          <a:xfrm>
            <a:off x="1295400" y="6338888"/>
            <a:ext cx="9842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4</a:t>
            </a:r>
            <a:endParaRPr sz="1800" b="1" dirty="0">
              <a:solidFill>
                <a:srgbClr val="99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36" name="Text Box 36"/>
          <p:cNvSpPr txBox="1"/>
          <p:nvPr/>
        </p:nvSpPr>
        <p:spPr>
          <a:xfrm>
            <a:off x="6330950" y="6262688"/>
            <a:ext cx="9842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5</a:t>
            </a:r>
            <a:endParaRPr sz="1800" b="1" dirty="0">
              <a:solidFill>
                <a:srgbClr val="99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37" name="Text Box 37"/>
          <p:cNvSpPr txBox="1"/>
          <p:nvPr/>
        </p:nvSpPr>
        <p:spPr>
          <a:xfrm>
            <a:off x="76200" y="662305"/>
            <a:ext cx="910526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spcBef>
                <a:spcPct val="50000"/>
              </a:spcBef>
            </a:pPr>
            <a:r>
              <a:rPr sz="3200" b="1" u="sng" dirty="0">
                <a:latin typeface="Times New Roman" panose="02020603050405020304" pitchFamily="18" charset="0"/>
              </a:rPr>
              <a:t>Bài 1</a:t>
            </a:r>
            <a:r>
              <a:rPr sz="3200" b="1" dirty="0">
                <a:latin typeface="Times New Roman" panose="02020603050405020304" pitchFamily="18" charset="0"/>
              </a:rPr>
              <a:t>: Trong các hình sau, hình nào là hình bình hành?</a:t>
            </a:r>
            <a:endParaRPr sz="3200" b="1" dirty="0">
              <a:latin typeface="Times New Roman" panose="02020603050405020304" pitchFamily="18" charset="0"/>
            </a:endParaRPr>
          </a:p>
        </p:txBody>
      </p:sp>
      <p:grpSp>
        <p:nvGrpSpPr>
          <p:cNvPr id="7" name="Group 38"/>
          <p:cNvGrpSpPr/>
          <p:nvPr/>
        </p:nvGrpSpPr>
        <p:grpSpPr>
          <a:xfrm>
            <a:off x="503238" y="2595563"/>
            <a:ext cx="2601912" cy="1143000"/>
            <a:chOff x="1728" y="1440"/>
            <a:chExt cx="1056" cy="432"/>
          </a:xfrm>
        </p:grpSpPr>
        <p:sp>
          <p:nvSpPr>
            <p:cNvPr id="10269" name="Line 39"/>
            <p:cNvSpPr/>
            <p:nvPr/>
          </p:nvSpPr>
          <p:spPr>
            <a:xfrm>
              <a:off x="1968" y="1440"/>
              <a:ext cx="816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0" name="Line 40"/>
            <p:cNvSpPr/>
            <p:nvPr/>
          </p:nvSpPr>
          <p:spPr>
            <a:xfrm>
              <a:off x="1728" y="1872"/>
              <a:ext cx="816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1" name="Line 41"/>
            <p:cNvSpPr/>
            <p:nvPr/>
          </p:nvSpPr>
          <p:spPr>
            <a:xfrm flipV="1">
              <a:off x="1728" y="1440"/>
              <a:ext cx="24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2" name="Line 42"/>
            <p:cNvSpPr/>
            <p:nvPr/>
          </p:nvSpPr>
          <p:spPr>
            <a:xfrm flipV="1">
              <a:off x="2544" y="1440"/>
              <a:ext cx="24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" name="Group 43"/>
          <p:cNvGrpSpPr/>
          <p:nvPr/>
        </p:nvGrpSpPr>
        <p:grpSpPr>
          <a:xfrm>
            <a:off x="3748088" y="2590800"/>
            <a:ext cx="1968500" cy="2057400"/>
            <a:chOff x="3024" y="1440"/>
            <a:chExt cx="772" cy="672"/>
          </a:xfrm>
        </p:grpSpPr>
        <p:sp>
          <p:nvSpPr>
            <p:cNvPr id="10265" name="Line 44"/>
            <p:cNvSpPr/>
            <p:nvPr/>
          </p:nvSpPr>
          <p:spPr>
            <a:xfrm>
              <a:off x="3024" y="1440"/>
              <a:ext cx="384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6" name="Line 45"/>
            <p:cNvSpPr/>
            <p:nvPr/>
          </p:nvSpPr>
          <p:spPr>
            <a:xfrm>
              <a:off x="3024" y="1440"/>
              <a:ext cx="388" cy="67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7" name="Line 46"/>
            <p:cNvSpPr/>
            <p:nvPr/>
          </p:nvSpPr>
          <p:spPr>
            <a:xfrm>
              <a:off x="3408" y="1440"/>
              <a:ext cx="388" cy="67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8" name="Line 47"/>
            <p:cNvSpPr/>
            <p:nvPr/>
          </p:nvSpPr>
          <p:spPr>
            <a:xfrm>
              <a:off x="3408" y="2112"/>
              <a:ext cx="384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9" name="Group 48"/>
          <p:cNvGrpSpPr/>
          <p:nvPr/>
        </p:nvGrpSpPr>
        <p:grpSpPr>
          <a:xfrm rot="-367288">
            <a:off x="4792663" y="5029200"/>
            <a:ext cx="2743200" cy="1447800"/>
            <a:chOff x="2304" y="2448"/>
            <a:chExt cx="1872" cy="912"/>
          </a:xfrm>
        </p:grpSpPr>
        <p:sp>
          <p:nvSpPr>
            <p:cNvPr id="10261" name="Line 49"/>
            <p:cNvSpPr/>
            <p:nvPr/>
          </p:nvSpPr>
          <p:spPr>
            <a:xfrm>
              <a:off x="2304" y="2976"/>
              <a:ext cx="384" cy="38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2" name="Line 50"/>
            <p:cNvSpPr/>
            <p:nvPr/>
          </p:nvSpPr>
          <p:spPr>
            <a:xfrm>
              <a:off x="3792" y="2448"/>
              <a:ext cx="384" cy="38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3" name="Line 51"/>
            <p:cNvSpPr/>
            <p:nvPr/>
          </p:nvSpPr>
          <p:spPr>
            <a:xfrm flipV="1">
              <a:off x="2304" y="2448"/>
              <a:ext cx="1488" cy="528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4" name="Line 52"/>
            <p:cNvSpPr/>
            <p:nvPr/>
          </p:nvSpPr>
          <p:spPr>
            <a:xfrm flipV="1">
              <a:off x="2688" y="2832"/>
              <a:ext cx="1488" cy="528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2" grpId="0"/>
      <p:bldP spid="25633" grpId="0"/>
      <p:bldP spid="25634" grpId="0"/>
      <p:bldP spid="25635" grpId="0"/>
      <p:bldP spid="25636" grpId="0"/>
      <p:bldP spid="256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6"/>
          <p:cNvGrpSpPr/>
          <p:nvPr/>
        </p:nvGrpSpPr>
        <p:grpSpPr>
          <a:xfrm>
            <a:off x="5268913" y="3733800"/>
            <a:ext cx="3798887" cy="2270125"/>
            <a:chOff x="3190" y="2544"/>
            <a:chExt cx="2393" cy="1382"/>
          </a:xfrm>
        </p:grpSpPr>
        <p:grpSp>
          <p:nvGrpSpPr>
            <p:cNvPr id="11292" name="Group 7"/>
            <p:cNvGrpSpPr/>
            <p:nvPr/>
          </p:nvGrpSpPr>
          <p:grpSpPr>
            <a:xfrm>
              <a:off x="3323" y="2832"/>
              <a:ext cx="2083" cy="816"/>
              <a:chOff x="3323" y="2832"/>
              <a:chExt cx="2083" cy="816"/>
            </a:xfrm>
          </p:grpSpPr>
          <p:sp>
            <p:nvSpPr>
              <p:cNvPr id="11297" name="Line 8"/>
              <p:cNvSpPr/>
              <p:nvPr/>
            </p:nvSpPr>
            <p:spPr>
              <a:xfrm>
                <a:off x="3797" y="2832"/>
                <a:ext cx="1609" cy="0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8" name="Line 9"/>
              <p:cNvSpPr/>
              <p:nvPr/>
            </p:nvSpPr>
            <p:spPr>
              <a:xfrm>
                <a:off x="3323" y="3648"/>
                <a:ext cx="1609" cy="0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9" name="Line 10"/>
              <p:cNvSpPr/>
              <p:nvPr/>
            </p:nvSpPr>
            <p:spPr>
              <a:xfrm flipV="1">
                <a:off x="3323" y="2832"/>
                <a:ext cx="474" cy="816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00" name="Line 11"/>
              <p:cNvSpPr/>
              <p:nvPr/>
            </p:nvSpPr>
            <p:spPr>
              <a:xfrm flipV="1">
                <a:off x="4932" y="2832"/>
                <a:ext cx="474" cy="816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1293" name="Text Box 12"/>
            <p:cNvSpPr txBox="1"/>
            <p:nvPr/>
          </p:nvSpPr>
          <p:spPr>
            <a:xfrm>
              <a:off x="3678" y="2544"/>
              <a:ext cx="265" cy="2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M</a:t>
              </a:r>
              <a:endParaRPr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1294" name="Text Box 13"/>
            <p:cNvSpPr txBox="1"/>
            <p:nvPr/>
          </p:nvSpPr>
          <p:spPr>
            <a:xfrm>
              <a:off x="5317" y="2582"/>
              <a:ext cx="266" cy="2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N</a:t>
              </a:r>
              <a:endParaRPr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1295" name="Text Box 14"/>
            <p:cNvSpPr txBox="1"/>
            <p:nvPr/>
          </p:nvSpPr>
          <p:spPr>
            <a:xfrm>
              <a:off x="4918" y="3648"/>
              <a:ext cx="266" cy="2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P</a:t>
              </a:r>
              <a:endParaRPr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1296" name="Text Box 15"/>
            <p:cNvSpPr txBox="1"/>
            <p:nvPr/>
          </p:nvSpPr>
          <p:spPr>
            <a:xfrm>
              <a:off x="3190" y="3648"/>
              <a:ext cx="266" cy="2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Q</a:t>
              </a:r>
              <a:endParaRPr sz="24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1269" name="Text Box 16"/>
          <p:cNvSpPr txBox="1"/>
          <p:nvPr/>
        </p:nvSpPr>
        <p:spPr>
          <a:xfrm>
            <a:off x="433388" y="1752600"/>
            <a:ext cx="35179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endParaRPr sz="2400" b="1" dirty="0">
              <a:latin typeface="Times New Roman" panose="02020603050405020304" pitchFamily="18" charset="0"/>
            </a:endParaRPr>
          </a:p>
        </p:txBody>
      </p:sp>
      <p:grpSp>
        <p:nvGrpSpPr>
          <p:cNvPr id="4" name="Group 17"/>
          <p:cNvGrpSpPr/>
          <p:nvPr/>
        </p:nvGrpSpPr>
        <p:grpSpPr>
          <a:xfrm>
            <a:off x="5895975" y="1600200"/>
            <a:ext cx="3006725" cy="2333625"/>
            <a:chOff x="3500" y="480"/>
            <a:chExt cx="2038" cy="1671"/>
          </a:xfrm>
        </p:grpSpPr>
        <p:grpSp>
          <p:nvGrpSpPr>
            <p:cNvPr id="11283" name="Group 18"/>
            <p:cNvGrpSpPr/>
            <p:nvPr/>
          </p:nvGrpSpPr>
          <p:grpSpPr>
            <a:xfrm>
              <a:off x="3678" y="768"/>
              <a:ext cx="1639" cy="1056"/>
              <a:chOff x="3678" y="768"/>
              <a:chExt cx="1639" cy="1056"/>
            </a:xfrm>
          </p:grpSpPr>
          <p:sp>
            <p:nvSpPr>
              <p:cNvPr id="11288" name="Line 19"/>
              <p:cNvSpPr/>
              <p:nvPr/>
            </p:nvSpPr>
            <p:spPr>
              <a:xfrm flipV="1">
                <a:off x="4032" y="768"/>
                <a:ext cx="886" cy="96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89" name="Line 20"/>
              <p:cNvSpPr/>
              <p:nvPr/>
            </p:nvSpPr>
            <p:spPr>
              <a:xfrm>
                <a:off x="3678" y="1632"/>
                <a:ext cx="1639" cy="192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0" name="Line 21"/>
              <p:cNvSpPr/>
              <p:nvPr/>
            </p:nvSpPr>
            <p:spPr>
              <a:xfrm flipH="1">
                <a:off x="3678" y="864"/>
                <a:ext cx="354" cy="768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1" name="Line 22"/>
              <p:cNvSpPr/>
              <p:nvPr/>
            </p:nvSpPr>
            <p:spPr>
              <a:xfrm flipH="1" flipV="1">
                <a:off x="4918" y="768"/>
                <a:ext cx="399" cy="1056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1284" name="Text Box 23"/>
            <p:cNvSpPr txBox="1"/>
            <p:nvPr/>
          </p:nvSpPr>
          <p:spPr>
            <a:xfrm>
              <a:off x="3855" y="624"/>
              <a:ext cx="266" cy="32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A</a:t>
              </a:r>
              <a:endParaRPr sz="24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85" name="Text Box 24"/>
            <p:cNvSpPr txBox="1"/>
            <p:nvPr/>
          </p:nvSpPr>
          <p:spPr>
            <a:xfrm>
              <a:off x="4830" y="480"/>
              <a:ext cx="26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B</a:t>
              </a:r>
              <a:endParaRPr sz="24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86" name="Text Box 25"/>
            <p:cNvSpPr txBox="1"/>
            <p:nvPr/>
          </p:nvSpPr>
          <p:spPr>
            <a:xfrm>
              <a:off x="5273" y="1824"/>
              <a:ext cx="26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C</a:t>
              </a:r>
              <a:endParaRPr sz="24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87" name="Text Box 26"/>
            <p:cNvSpPr txBox="1"/>
            <p:nvPr/>
          </p:nvSpPr>
          <p:spPr>
            <a:xfrm>
              <a:off x="3500" y="1584"/>
              <a:ext cx="26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D</a:t>
              </a:r>
              <a:endParaRPr sz="24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1531" name="Text Box 27"/>
          <p:cNvSpPr txBox="1"/>
          <p:nvPr/>
        </p:nvSpPr>
        <p:spPr>
          <a:xfrm>
            <a:off x="228600" y="457200"/>
            <a:ext cx="83216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spcBef>
                <a:spcPct val="50000"/>
              </a:spcBef>
            </a:pPr>
            <a:r>
              <a:rPr sz="3200" u="sng" dirty="0">
                <a:latin typeface="Times New Roman" panose="02020603050405020304" pitchFamily="18" charset="0"/>
              </a:rPr>
              <a:t>Bài 2</a:t>
            </a:r>
            <a:r>
              <a:rPr sz="3200" dirty="0">
                <a:latin typeface="Times New Roman" panose="02020603050405020304" pitchFamily="18" charset="0"/>
              </a:rPr>
              <a:t> : Cho biết trong hình tứ giác ABCD :</a:t>
            </a:r>
            <a:endParaRPr sz="3200" dirty="0">
              <a:latin typeface="Times New Roman" panose="02020603050405020304" pitchFamily="18" charset="0"/>
            </a:endParaRPr>
          </a:p>
        </p:txBody>
      </p:sp>
      <p:sp>
        <p:nvSpPr>
          <p:cNvPr id="21532" name="Text Box 28"/>
          <p:cNvSpPr txBox="1"/>
          <p:nvPr/>
        </p:nvSpPr>
        <p:spPr>
          <a:xfrm>
            <a:off x="457200" y="1016635"/>
            <a:ext cx="6324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3200" dirty="0">
                <a:solidFill>
                  <a:srgbClr val="3333CC"/>
                </a:solidFill>
                <a:latin typeface="Times New Roman" panose="02020603050405020304" pitchFamily="18" charset="0"/>
              </a:rPr>
              <a:t>AB và DC là hai cạnh đối diện.</a:t>
            </a:r>
            <a:endParaRPr sz="3200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3" name="Text Box 29"/>
          <p:cNvSpPr txBox="1"/>
          <p:nvPr/>
        </p:nvSpPr>
        <p:spPr>
          <a:xfrm>
            <a:off x="457200" y="1550035"/>
            <a:ext cx="53816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3200" dirty="0">
                <a:solidFill>
                  <a:srgbClr val="3333CC"/>
                </a:solidFill>
                <a:latin typeface="Times New Roman" panose="02020603050405020304" pitchFamily="18" charset="0"/>
              </a:rPr>
              <a:t>AD và BC là hai cạnh đối diện.</a:t>
            </a:r>
            <a:endParaRPr sz="3200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4" name="Text Box 30"/>
          <p:cNvSpPr txBox="1"/>
          <p:nvPr/>
        </p:nvSpPr>
        <p:spPr>
          <a:xfrm>
            <a:off x="344170" y="2093595"/>
            <a:ext cx="5135563" cy="25533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3200" dirty="0">
                <a:latin typeface="Times New Roman" panose="02020603050405020304" pitchFamily="18" charset="0"/>
              </a:rPr>
              <a:t>Hình tứ giác ABCD và hình bình hành MNPQ, trong hai hình đó hình nào có cặp cạnh đối diện song song và bằng nhau ?</a:t>
            </a:r>
            <a:endParaRPr sz="3200" dirty="0">
              <a:latin typeface="Times New Roman" panose="02020603050405020304" pitchFamily="18" charset="0"/>
            </a:endParaRPr>
          </a:p>
        </p:txBody>
      </p:sp>
      <p:sp>
        <p:nvSpPr>
          <p:cNvPr id="21538" name="Line 34"/>
          <p:cNvSpPr/>
          <p:nvPr/>
        </p:nvSpPr>
        <p:spPr>
          <a:xfrm>
            <a:off x="6172200" y="3195638"/>
            <a:ext cx="2438400" cy="304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39" name="Line 35"/>
          <p:cNvSpPr/>
          <p:nvPr/>
        </p:nvSpPr>
        <p:spPr>
          <a:xfrm flipV="1">
            <a:off x="6705600" y="1981200"/>
            <a:ext cx="1295400" cy="1524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40" name="Rectangle 36"/>
          <p:cNvSpPr/>
          <p:nvPr/>
        </p:nvSpPr>
        <p:spPr>
          <a:xfrm>
            <a:off x="76200" y="4953000"/>
            <a:ext cx="4343400" cy="9906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r>
              <a:rPr sz="3200" b="1" dirty="0">
                <a:solidFill>
                  <a:srgbClr val="FF33CC"/>
                </a:solidFill>
                <a:latin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Hình bình hành MNPQ có các </a:t>
            </a:r>
            <a:endParaRPr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r>
              <a:rPr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cặp cạnh đối diện song song </a:t>
            </a:r>
            <a:endParaRPr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r>
              <a:rPr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và bằng nhau.</a:t>
            </a:r>
            <a:endParaRPr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3" name="Line 39"/>
          <p:cNvSpPr/>
          <p:nvPr/>
        </p:nvSpPr>
        <p:spPr>
          <a:xfrm flipH="1">
            <a:off x="6157913" y="2133600"/>
            <a:ext cx="533400" cy="1066800"/>
          </a:xfrm>
          <a:prstGeom prst="line">
            <a:avLst/>
          </a:prstGeom>
          <a:ln w="28575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44" name="Line 40"/>
          <p:cNvSpPr/>
          <p:nvPr/>
        </p:nvSpPr>
        <p:spPr>
          <a:xfrm>
            <a:off x="7986713" y="1981200"/>
            <a:ext cx="609600" cy="15240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1" grpId="0"/>
      <p:bldP spid="21532" grpId="0"/>
      <p:bldP spid="21533" grpId="0"/>
      <p:bldP spid="21534" grpId="0"/>
      <p:bldP spid="215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4"/>
          <p:cNvSpPr txBox="1"/>
          <p:nvPr/>
        </p:nvSpPr>
        <p:spPr>
          <a:xfrm>
            <a:off x="1905000" y="3810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Toán :</a:t>
            </a:r>
            <a:endParaRPr sz="2400" u="sng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Text Box 5"/>
          <p:cNvSpPr txBox="1"/>
          <p:nvPr/>
        </p:nvSpPr>
        <p:spPr>
          <a:xfrm>
            <a:off x="3505200" y="381000"/>
            <a:ext cx="266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Hình bình hành</a:t>
            </a:r>
            <a:endParaRPr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Text Box 6"/>
          <p:cNvSpPr txBox="1"/>
          <p:nvPr/>
        </p:nvSpPr>
        <p:spPr>
          <a:xfrm>
            <a:off x="990600" y="3657600"/>
            <a:ext cx="7010400" cy="930275"/>
          </a:xfrm>
          <a:prstGeom prst="rect">
            <a:avLst/>
          </a:prstGeom>
          <a:noFill/>
          <a:ln w="9525" cap="flat" cmpd="sng">
            <a:solidFill>
              <a:srgbClr val="3333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sz="3200" b="1" u="sng" dirty="0">
                <a:solidFill>
                  <a:srgbClr val="3333CC"/>
                </a:solidFill>
                <a:latin typeface="Times New Roman" panose="02020603050405020304" pitchFamily="18" charset="0"/>
              </a:rPr>
              <a:t>*Ghi nhớ:</a:t>
            </a:r>
            <a:r>
              <a:rPr sz="32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 Hình bình hành có hai cặp cạnh đối diện song song và bằng nhau</a:t>
            </a:r>
            <a:endParaRPr sz="32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65" name="Group 7"/>
          <p:cNvGrpSpPr/>
          <p:nvPr/>
        </p:nvGrpSpPr>
        <p:grpSpPr>
          <a:xfrm>
            <a:off x="2133600" y="1295400"/>
            <a:ext cx="3798888" cy="2209800"/>
            <a:chOff x="3190" y="2544"/>
            <a:chExt cx="2393" cy="1392"/>
          </a:xfrm>
        </p:grpSpPr>
        <p:grpSp>
          <p:nvGrpSpPr>
            <p:cNvPr id="15367" name="Group 8"/>
            <p:cNvGrpSpPr/>
            <p:nvPr/>
          </p:nvGrpSpPr>
          <p:grpSpPr>
            <a:xfrm>
              <a:off x="3323" y="2832"/>
              <a:ext cx="2083" cy="816"/>
              <a:chOff x="3323" y="2832"/>
              <a:chExt cx="2083" cy="816"/>
            </a:xfrm>
          </p:grpSpPr>
          <p:sp>
            <p:nvSpPr>
              <p:cNvPr id="15372" name="Line 9"/>
              <p:cNvSpPr/>
              <p:nvPr/>
            </p:nvSpPr>
            <p:spPr>
              <a:xfrm>
                <a:off x="3797" y="2832"/>
                <a:ext cx="1609" cy="0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73" name="Line 10"/>
              <p:cNvSpPr/>
              <p:nvPr/>
            </p:nvSpPr>
            <p:spPr>
              <a:xfrm>
                <a:off x="3323" y="3648"/>
                <a:ext cx="1609" cy="0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74" name="Line 11"/>
              <p:cNvSpPr/>
              <p:nvPr/>
            </p:nvSpPr>
            <p:spPr>
              <a:xfrm flipV="1">
                <a:off x="3323" y="2832"/>
                <a:ext cx="474" cy="816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75" name="Line 12"/>
              <p:cNvSpPr/>
              <p:nvPr/>
            </p:nvSpPr>
            <p:spPr>
              <a:xfrm flipV="1">
                <a:off x="4932" y="2832"/>
                <a:ext cx="474" cy="816"/>
              </a:xfrm>
              <a:prstGeom prst="line">
                <a:avLst/>
              </a:prstGeom>
              <a:ln w="28575" cap="flat" cmpd="sng">
                <a:solidFill>
                  <a:srgbClr val="00008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5368" name="Text Box 13"/>
            <p:cNvSpPr txBox="1"/>
            <p:nvPr/>
          </p:nvSpPr>
          <p:spPr>
            <a:xfrm>
              <a:off x="3678" y="2544"/>
              <a:ext cx="26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A</a:t>
              </a:r>
              <a:endParaRPr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5369" name="Text Box 14"/>
            <p:cNvSpPr txBox="1"/>
            <p:nvPr/>
          </p:nvSpPr>
          <p:spPr>
            <a:xfrm>
              <a:off x="5317" y="2582"/>
              <a:ext cx="26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B</a:t>
              </a:r>
              <a:endParaRPr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5370" name="Text Box 15"/>
            <p:cNvSpPr txBox="1"/>
            <p:nvPr/>
          </p:nvSpPr>
          <p:spPr>
            <a:xfrm>
              <a:off x="4918" y="3648"/>
              <a:ext cx="26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C</a:t>
              </a:r>
              <a:endParaRPr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5371" name="Text Box 16"/>
            <p:cNvSpPr txBox="1"/>
            <p:nvPr/>
          </p:nvSpPr>
          <p:spPr>
            <a:xfrm>
              <a:off x="3190" y="3648"/>
              <a:ext cx="26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latin typeface="Arial" panose="020B0604020202020204" pitchFamily="34" charset="0"/>
                </a:rPr>
                <a:t>D</a:t>
              </a:r>
              <a:endParaRPr sz="24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5366" name="Text Box 256"/>
          <p:cNvSpPr txBox="1"/>
          <p:nvPr/>
        </p:nvSpPr>
        <p:spPr>
          <a:xfrm>
            <a:off x="1143000" y="0"/>
            <a:ext cx="6400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Times New Roman" panose="02020603050405020304" pitchFamily="18" charset="0"/>
              </a:rPr>
              <a:t>Thứ năm ngày 13 tháng 01 năm 2022</a:t>
            </a:r>
            <a:endParaRPr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1014</Words>
  <Application>WPS Presentation</Application>
  <PresentationFormat>On-screen Show (4:3)</PresentationFormat>
  <Paragraphs>130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HP001 5 hàng 1 ô ly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Dung_Khanh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</dc:creator>
  <cp:lastModifiedBy>Tình Phan</cp:lastModifiedBy>
  <cp:revision>93</cp:revision>
  <dcterms:created xsi:type="dcterms:W3CDTF">2002-01-04T15:33:31Z</dcterms:created>
  <dcterms:modified xsi:type="dcterms:W3CDTF">2022-01-16T14:08:26Z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1BF3B048B935425F845365EA20E1A5DE</vt:lpwstr>
  </property>
  <property fmtid="{D5CDD505-2E9C-101B-9397-08002B2CF9AE}" pid="3" name="KSOProductBuildVer">
    <vt:lpwstr>1033-11.2.0.10443</vt:lpwstr>
  </property>
</Properties>
</file>